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</c:v>
                </c:pt>
              </c:strCache>
            </c:strRef>
          </c:tx>
          <c:spPr>
            <a:solidFill>
              <a:srgbClr val="F59E0B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Before</c:v>
                  </c:pt>
                  <c:pt idx="1">
                    <c:v>After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  <c:pt idx="1">
                  <c:v>0.9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Steps</c:v>
                </c:pt>
              </c:strCache>
            </c:strRef>
          </c:tx>
          <c:spPr>
            <a:solidFill>
              <a:srgbClr val="0B122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Before</c:v>
                  </c:pt>
                  <c:pt idx="1">
                    <c:v>After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 (Automated Onboarding Flow), pages 1 and 3.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6 (Next Steps and CTA).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2.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2.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2.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3 (Impact Snapshot table).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4.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4 (Implementation Approach).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5.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Torchline case study PDF, page 5 and page 6 (Technology and Example integrations).
[/Sources]
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chart" Target="/ppt/charts/chart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12280" y="960120"/>
            <a:ext cx="4800600" cy="5074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pic>
        <p:nvPicPr>
          <p:cNvPr id="3" name="Image 0" descr="/mnt/data/torchline_onboarding_cs-1.png">    </p:cNvPr>
          <p:cNvPicPr>
            <a:picLocks noChangeAspect="1"/>
          </p:cNvPicPr>
          <p:nvPr/>
        </p:nvPicPr>
        <p:blipFill>
          <a:blip r:embed="rId1"/>
          <a:srcRect l="42000" r="-12850" t="0" b="42000"/>
          <a:stretch/>
        </p:blipFill>
        <p:spPr>
          <a:xfrm>
            <a:off x="6903720" y="1051560"/>
            <a:ext cx="4617720" cy="48920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77240" y="1143000"/>
            <a:ext cx="1234440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BD38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4400" y="1207008"/>
            <a:ext cx="9601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PROTOTYPE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777240" y="1600200"/>
            <a:ext cx="566928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4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</a:t>
            </a:r>
            <a:endParaRPr lang="en-US" sz="4400" dirty="0"/>
          </a:p>
          <a:p>
            <a:pPr indent="0" marL="0">
              <a:buNone/>
            </a:pPr>
            <a:r>
              <a:rPr lang="en-US" sz="4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Onboarding Flow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777240" y="2971800"/>
            <a:ext cx="5669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SaaS Enterprise  •  Pilot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77240" y="3429000"/>
            <a:ext cx="5760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Seamless employee onboarding with near zero manual IT work.</a:t>
            </a:r>
            <a:endParaRPr lang="en-US" sz="15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workflow driven system that connects HR events to identity, apps,</a:t>
            </a:r>
            <a:endParaRPr lang="en-US" sz="15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and devices with approvals and audit logging.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77240" y="4800600"/>
            <a:ext cx="3749040" cy="65836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5240" dir="2700000">
              <a:srgbClr val="000000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960120" y="4983480"/>
            <a:ext cx="256032" cy="256032"/>
          </a:xfrm>
          <a:prstGeom prst="ellipse">
            <a:avLst/>
          </a:prstGeom>
          <a:solidFill>
            <a:srgbClr val="FFF7ED"/>
          </a:solidFill>
          <a:ln w="25400">
            <a:solidFill>
              <a:srgbClr val="F59E0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280160" y="4919472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90% faster onboarding (pilot)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777240" y="32004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0"/>
          </a:xfrm>
          <a:prstGeom prst="rect">
            <a:avLst/>
          </a:prstGeom>
          <a:solidFill>
            <a:srgbClr val="0B1220"/>
          </a:solidFill>
          <a:ln w="12700">
            <a:solidFill>
              <a:srgbClr val="0B122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938528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32004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94360" y="685800"/>
            <a:ext cx="8686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594360" y="141732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D1D5D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Blueprint to pilot in weeks, not quarters.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94360" y="2331720"/>
            <a:ext cx="7315200" cy="4251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868680" y="2606040"/>
            <a:ext cx="6766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Next steps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68680" y="3017520"/>
            <a:ext cx="6766560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Expand role templates across departments and locations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 automated offboarding using the same event driven framework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Introduce license governance to prevent over allocation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 access review automation for periodic entitlement validation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Track onboarding analytics including failure reasons and recovery time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8092440" y="2331720"/>
            <a:ext cx="3520440" cy="4251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8366760" y="2606040"/>
            <a:ext cx="2971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Interested in implementing this blueprint?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366760" y="3246120"/>
            <a:ext cx="2971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 can tailor the workflow to your identity stack, HRIS, and critical applications, then deliver a pilot that proves outcomes fast.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8366760" y="4709160"/>
            <a:ext cx="2971800" cy="566928"/>
          </a:xfrm>
          <a:prstGeom prst="round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66760" y="4828032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 a Pilot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366760" y="5394960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Contact: torchline.studio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2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Executive Summary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11018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workflow driven onboarding system that standardizes provisioning, reduces handoffs, and improves day one readiness while maintaining governance and auditability.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594360" y="2240280"/>
            <a:ext cx="3520440" cy="3611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434840" y="2240280"/>
            <a:ext cx="3520440" cy="3611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8275320" y="2240280"/>
            <a:ext cx="3520440" cy="3611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914400" y="2606040"/>
            <a:ext cx="310896" cy="310896"/>
          </a:xfrm>
          <a:prstGeom prst="roundRect">
            <a:avLst/>
          </a:prstGeom>
          <a:solidFill>
            <a:srgbClr val="F5F7FB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001268" y="2692908"/>
            <a:ext cx="137160" cy="1371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59E0B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152144" y="2761488"/>
            <a:ext cx="27432" cy="0"/>
          </a:xfrm>
          <a:prstGeom prst="line">
            <a:avLst/>
          </a:prstGeom>
          <a:noFill/>
          <a:ln w="12700">
            <a:solidFill>
              <a:srgbClr val="F59E0B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110996" y="2832758"/>
            <a:ext cx="13716" cy="23757"/>
          </a:xfrm>
          <a:prstGeom prst="line">
            <a:avLst/>
          </a:prstGeom>
          <a:noFill/>
          <a:ln w="12700">
            <a:solidFill>
              <a:srgbClr val="F59E0B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028700" y="2832758"/>
            <a:ext cx="-13716" cy="23757"/>
          </a:xfrm>
          <a:prstGeom prst="line">
            <a:avLst/>
          </a:prstGeom>
          <a:noFill/>
          <a:ln w="12700">
            <a:solidFill>
              <a:srgbClr val="F59E0B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987552" y="2761488"/>
            <a:ext cx="-27432" cy="0"/>
          </a:xfrm>
          <a:prstGeom prst="line">
            <a:avLst/>
          </a:prstGeom>
          <a:noFill/>
          <a:ln w="12700">
            <a:solidFill>
              <a:srgbClr val="F59E0B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028700" y="2690218"/>
            <a:ext cx="-13716" cy="-23757"/>
          </a:xfrm>
          <a:prstGeom prst="line">
            <a:avLst/>
          </a:prstGeom>
          <a:noFill/>
          <a:ln w="12700">
            <a:solidFill>
              <a:srgbClr val="F59E0B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1110996" y="2690218"/>
            <a:ext cx="13716" cy="-23757"/>
          </a:xfrm>
          <a:prstGeom prst="line">
            <a:avLst/>
          </a:prstGeom>
          <a:noFill/>
          <a:ln w="12700">
            <a:solidFill>
              <a:srgbClr val="F59E0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325880" y="2560320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challenge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14400" y="3108960"/>
            <a:ext cx="2880360" cy="2514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coordination across HR, IT, security, and managers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Tickets, spreadsheets, and ad hoc messages to provision access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Delays and inconsistent access controls created risk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754880" y="2606040"/>
            <a:ext cx="310896" cy="310896"/>
          </a:xfrm>
          <a:prstGeom prst="roundRect">
            <a:avLst/>
          </a:prstGeom>
          <a:solidFill>
            <a:srgbClr val="F5F7FB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855464" y="2660904"/>
            <a:ext cx="109728" cy="201168"/>
          </a:xfrm>
          <a:prstGeom prst="lightningBol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166360" y="2560320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we built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754880" y="3108960"/>
            <a:ext cx="2880360" cy="2514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driven orchestration from HRIS updates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templates calculate access and licenses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Approvals only where policy requires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Connector based provisioning with safe reruns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8595360" y="2606040"/>
            <a:ext cx="310896" cy="310896"/>
          </a:xfrm>
          <a:prstGeom prst="roundRect">
            <a:avLst/>
          </a:prstGeom>
          <a:solidFill>
            <a:srgbClr val="F5F7FB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8650224" y="2660904"/>
            <a:ext cx="201168" cy="20116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59E0B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8705088" y="2715768"/>
            <a:ext cx="91440" cy="91440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9006840" y="2560320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outcomes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595360" y="3154680"/>
            <a:ext cx="2880360" cy="82296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BD38D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8778240" y="3319272"/>
            <a:ext cx="2514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90% faster to ready state</a:t>
            </a:r>
            <a:endParaRPr lang="en-US" sz="1800" dirty="0"/>
          </a:p>
        </p:txBody>
      </p:sp>
      <p:sp>
        <p:nvSpPr>
          <p:cNvPr id="34" name="Text 32"/>
          <p:cNvSpPr/>
          <p:nvPr/>
        </p:nvSpPr>
        <p:spPr>
          <a:xfrm>
            <a:off x="8595360" y="4114800"/>
            <a:ext cx="28803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Near zero IT touch for standard hires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Centralized event log for instant traceability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Fewer first week access issues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3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Client Context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56692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Enterprise SaaS organization with mature identity management and a growing tool stack. Onboarding spans HR, identity, email, ticketing, collaboration tools, and device provisioning.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537960" y="868680"/>
            <a:ext cx="5074920" cy="5440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858000" y="1143000"/>
            <a:ext cx="4480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Objectives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6903720" y="1691640"/>
            <a:ext cx="4526280" cy="4480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Reduce onboarding cycle time from HR submission to ready state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Eliminate repetitive manual provisioning work for standard roles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Ensure least privilege access through role templates and approvals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Provide an audit trail suitable for internal reviews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Support exceptions without breaking the workflow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 a foundation that can extend to offboarding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94360" y="2651760"/>
            <a:ext cx="5669280" cy="1051560"/>
          </a:xfrm>
          <a:prstGeom prst="roundRect">
            <a:avLst/>
          </a:prstGeom>
          <a:solidFill>
            <a:srgbClr val="F5F7FB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68680" y="2788920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challenge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68680" y="3108960"/>
            <a:ext cx="5257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Provisioning relied on tickets, spreadsheets, and follow ups across teams. Delays hurt first week experience, and inconsistent access controls introduced risk.</a:t>
            </a:r>
            <a:endParaRPr lang="en-US" sz="1300" dirty="0"/>
          </a:p>
        </p:txBody>
      </p:sp>
      <p:pic>
        <p:nvPicPr>
          <p:cNvPr id="17" name="Image 0" descr="/mnt/data/torchline_onboarding_cs-2.png">    </p:cNvPr>
          <p:cNvPicPr>
            <a:picLocks noChangeAspect="1"/>
          </p:cNvPicPr>
          <p:nvPr/>
        </p:nvPicPr>
        <p:blipFill>
          <a:blip r:embed="rId1">
            <a:alphaModFix amt="85000"/>
          </a:blip>
          <a:srcRect l="0" r="-25459" t="5000" b="52000"/>
          <a:stretch/>
        </p:blipFill>
        <p:spPr>
          <a:xfrm>
            <a:off x="594360" y="3886200"/>
            <a:ext cx="566928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4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Solution Overview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11018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driven onboarding workflow with role templates, approvals, connector based provisioning, and audit logging.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94360" y="2057400"/>
            <a:ext cx="1101852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22960" y="2331720"/>
            <a:ext cx="1577340" cy="1417320"/>
          </a:xfrm>
          <a:prstGeom prst="roundRect">
            <a:avLst/>
          </a:prstGeom>
          <a:solidFill>
            <a:srgbClr val="F59E0B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60120" y="2514600"/>
            <a:ext cx="12847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HR event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987552" y="2898648"/>
            <a:ext cx="1229868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DF2D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 date, role, manager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2436876" y="2898648"/>
            <a:ext cx="128016" cy="274320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2583180" y="2331720"/>
            <a:ext cx="157734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720340" y="2514600"/>
            <a:ext cx="12847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Validate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2747772" y="2898648"/>
            <a:ext cx="1229868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Required fields + policies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4197096" y="2898648"/>
            <a:ext cx="128016" cy="274320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343400" y="2331720"/>
            <a:ext cx="157734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480560" y="2514600"/>
            <a:ext cx="12847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templates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507992" y="2898648"/>
            <a:ext cx="1229868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Groups + licenses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5957316" y="2898648"/>
            <a:ext cx="128016" cy="274320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103620" y="2331720"/>
            <a:ext cx="157734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240780" y="2514600"/>
            <a:ext cx="12847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Approvals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268212" y="2898648"/>
            <a:ext cx="1229868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where required</a:t>
            </a:r>
            <a:endParaRPr lang="en-US" sz="1050" dirty="0"/>
          </a:p>
        </p:txBody>
      </p:sp>
      <p:sp>
        <p:nvSpPr>
          <p:cNvPr id="27" name="Shape 25"/>
          <p:cNvSpPr/>
          <p:nvPr/>
        </p:nvSpPr>
        <p:spPr>
          <a:xfrm>
            <a:off x="7717536" y="2898648"/>
            <a:ext cx="128016" cy="274320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7863840" y="2331720"/>
            <a:ext cx="157734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001000" y="2514600"/>
            <a:ext cx="12847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Provision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8028432" y="2898648"/>
            <a:ext cx="1229868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Identity + apps + devices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9477756" y="2898648"/>
            <a:ext cx="128016" cy="274320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9624060" y="2331720"/>
            <a:ext cx="157734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9761220" y="2514600"/>
            <a:ext cx="12847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Audit log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9788652" y="2898648"/>
            <a:ext cx="1229868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Traceability + exports</a:t>
            </a:r>
            <a:endParaRPr lang="en-US" sz="1050" dirty="0"/>
          </a:p>
        </p:txBody>
      </p:sp>
      <p:sp>
        <p:nvSpPr>
          <p:cNvPr id="35" name="Text 33"/>
          <p:cNvSpPr/>
          <p:nvPr/>
        </p:nvSpPr>
        <p:spPr>
          <a:xfrm>
            <a:off x="594360" y="4343400"/>
            <a:ext cx="5943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the workflow automates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94360" y="4754880"/>
            <a:ext cx="585216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HR event triggers workflow and validates required fields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templates calculate access for identity, email, and core tools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Provisioning executes in parallel to minimize wait time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Exceptions route to a review queue with remediation steps</a:t>
            </a:r>
            <a:endParaRPr lang="en-US" sz="1400" dirty="0"/>
          </a:p>
        </p:txBody>
      </p:sp>
      <p:sp>
        <p:nvSpPr>
          <p:cNvPr id="37" name="Shape 35"/>
          <p:cNvSpPr/>
          <p:nvPr/>
        </p:nvSpPr>
        <p:spPr>
          <a:xfrm>
            <a:off x="6812280" y="4251960"/>
            <a:ext cx="4800600" cy="2057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38" name="Text 36"/>
          <p:cNvSpPr/>
          <p:nvPr/>
        </p:nvSpPr>
        <p:spPr>
          <a:xfrm>
            <a:off x="7086600" y="4498848"/>
            <a:ext cx="4389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Status record + audit trail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086600" y="4892040"/>
            <a:ext cx="43891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Every action writes a structured event with timestamp, outcome, and approver where applicable. Failures are visible, retryable, and never silent.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5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Impact Snapshot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11018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results reflect a controlled scope focused on standard roles and highest volume onboarding paths.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94360" y="2011680"/>
            <a:ext cx="5486400" cy="2971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6126480" y="2011680"/>
            <a:ext cx="5486400" cy="2971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68680" y="2240280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Time to ready state (days)</a:t>
            </a:r>
            <a:endParaRPr lang="en-US" sz="1300" dirty="0"/>
          </a:p>
        </p:txBody>
      </p:sp>
      <p:graphicFrame>
        <p:nvGraphicFramePr>
          <p:cNvPr id="14" name="Chart 0" descr=""/>
          <p:cNvGraphicFramePr/>
          <p:nvPr/>
        </p:nvGraphicFramePr>
        <p:xfrm>
          <a:off x="868680" y="2560320"/>
          <a:ext cx="4937760" cy="22402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15" name="Text 12"/>
          <p:cNvSpPr/>
          <p:nvPr/>
        </p:nvSpPr>
        <p:spPr>
          <a:xfrm>
            <a:off x="6400800" y="2240280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provisioning steps per hire</a:t>
            </a:r>
            <a:endParaRPr lang="en-US" sz="1300" dirty="0"/>
          </a:p>
        </p:txBody>
      </p:sp>
      <p:graphicFrame>
        <p:nvGraphicFramePr>
          <p:cNvPr id="16" name="Chart 1" descr=""/>
          <p:cNvGraphicFramePr/>
          <p:nvPr/>
        </p:nvGraphicFramePr>
        <p:xfrm>
          <a:off x="6400800" y="2560320"/>
          <a:ext cx="4937760" cy="22402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Shape 13"/>
          <p:cNvSpPr/>
          <p:nvPr/>
        </p:nvSpPr>
        <p:spPr>
          <a:xfrm>
            <a:off x="594360" y="5166360"/>
            <a:ext cx="11018520" cy="1188720"/>
          </a:xfrm>
          <a:prstGeom prst="roundRect">
            <a:avLst/>
          </a:prstGeom>
          <a:solidFill>
            <a:srgbClr val="F5F7FB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868680" y="5422392"/>
            <a:ext cx="3246120" cy="676656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1033272" y="5632704"/>
            <a:ext cx="201168" cy="201168"/>
          </a:xfrm>
          <a:prstGeom prst="ellipse">
            <a:avLst/>
          </a:prstGeom>
          <a:solidFill>
            <a:srgbClr val="FFF7ED"/>
          </a:solidFill>
          <a:ln w="25400">
            <a:solidFill>
              <a:srgbClr val="F59E0B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1325880" y="55321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90% faster onboarding completion</a:t>
            </a:r>
            <a:endParaRPr lang="en-US" sz="1250" dirty="0"/>
          </a:p>
        </p:txBody>
      </p:sp>
      <p:sp>
        <p:nvSpPr>
          <p:cNvPr id="21" name="Shape 17"/>
          <p:cNvSpPr/>
          <p:nvPr/>
        </p:nvSpPr>
        <p:spPr>
          <a:xfrm>
            <a:off x="4160520" y="5422392"/>
            <a:ext cx="3246120" cy="676656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4325112" y="5632704"/>
            <a:ext cx="201168" cy="201168"/>
          </a:xfrm>
          <a:prstGeom prst="ellipse">
            <a:avLst/>
          </a:prstGeom>
          <a:solidFill>
            <a:srgbClr val="FFF7ED"/>
          </a:solidFill>
          <a:ln w="25400">
            <a:solidFill>
              <a:srgbClr val="F59E0B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4617720" y="55321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Near zero IT touch for standard hires</a:t>
            </a:r>
            <a:endParaRPr lang="en-US" sz="1250" dirty="0"/>
          </a:p>
        </p:txBody>
      </p:sp>
      <p:sp>
        <p:nvSpPr>
          <p:cNvPr id="24" name="Shape 20"/>
          <p:cNvSpPr/>
          <p:nvPr/>
        </p:nvSpPr>
        <p:spPr>
          <a:xfrm>
            <a:off x="7909560" y="5422392"/>
            <a:ext cx="3246120" cy="676656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Shape 21"/>
          <p:cNvSpPr/>
          <p:nvPr/>
        </p:nvSpPr>
        <p:spPr>
          <a:xfrm>
            <a:off x="8074152" y="5632704"/>
            <a:ext cx="201168" cy="201168"/>
          </a:xfrm>
          <a:prstGeom prst="ellipse">
            <a:avLst/>
          </a:prstGeom>
          <a:solidFill>
            <a:srgbClr val="FFF7ED"/>
          </a:solidFill>
          <a:ln w="25400">
            <a:solidFill>
              <a:srgbClr val="F59E0B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8366760" y="55321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Centralized audit log and dashboards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6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110185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 orchestration layer listens for HR events and runs a deterministic workflow. Downstream systems are integrated via idempotent connectors so reruns are safe. Every action writes structured audit events.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94360" y="2240280"/>
            <a:ext cx="1101852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68680" y="2560320"/>
            <a:ext cx="1562100" cy="822960"/>
          </a:xfrm>
          <a:prstGeom prst="rect">
            <a:avLst/>
          </a:prstGeom>
          <a:solidFill>
            <a:srgbClr val="F59E0B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68680" y="2761488"/>
            <a:ext cx="15621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HRIS event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2467356" y="2852928"/>
            <a:ext cx="128016" cy="237744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613660" y="2560320"/>
            <a:ext cx="1562100" cy="822960"/>
          </a:xfrm>
          <a:prstGeom prst="rect">
            <a:avLst/>
          </a:prstGeom>
          <a:solidFill>
            <a:srgbClr val="FB923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613660" y="2761488"/>
            <a:ext cx="15621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Orchestrator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212336" y="2852928"/>
            <a:ext cx="128016" cy="237744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358640" y="2560320"/>
            <a:ext cx="156210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358640" y="2761488"/>
            <a:ext cx="15621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Identity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957316" y="2852928"/>
            <a:ext cx="128016" cy="237744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103620" y="2560320"/>
            <a:ext cx="156210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103620" y="2761488"/>
            <a:ext cx="15621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Apps and licenses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7702296" y="2852928"/>
            <a:ext cx="128016" cy="237744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848600" y="2560320"/>
            <a:ext cx="156210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848600" y="2761488"/>
            <a:ext cx="15621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Devices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9447276" y="2852928"/>
            <a:ext cx="128016" cy="237744"/>
          </a:xfrm>
          <a:prstGeom prst="rightArrow">
            <a:avLst/>
          </a:prstGeom>
          <a:solidFill>
            <a:srgbClr val="475569"/>
          </a:solidFill>
          <a:ln w="12700">
            <a:solidFill>
              <a:srgbClr val="475569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9593580" y="2560320"/>
            <a:ext cx="156210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593580" y="2761488"/>
            <a:ext cx="15621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Audit log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594360" y="3840480"/>
            <a:ext cx="5669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design decisions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94360" y="4251960"/>
            <a:ext cx="566928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Deterministic role templates so access is predictable and reviewable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Idempotent connector actions so reruns do not create duplicates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Parallel provisioning across systems to reduce wait time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Central job record for status, failures, and exception routing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Structured audit events for every change, approval, and error</a:t>
            </a:r>
            <a:endParaRPr lang="en-US" sz="1400" dirty="0"/>
          </a:p>
        </p:txBody>
      </p:sp>
      <p:pic>
        <p:nvPicPr>
          <p:cNvPr id="31" name="Image 0" descr="/mnt/data/torchline_onboarding_cs-4.png">    </p:cNvPr>
          <p:cNvPicPr>
            <a:picLocks noChangeAspect="1"/>
          </p:cNvPicPr>
          <p:nvPr/>
        </p:nvPicPr>
        <p:blipFill>
          <a:blip r:embed="rId1">
            <a:alphaModFix amt="65000"/>
          </a:blip>
          <a:srcRect l="5000" r="-40516" t="8000" b="42000"/>
          <a:stretch/>
        </p:blipFill>
        <p:spPr>
          <a:xfrm>
            <a:off x="6537960" y="3840480"/>
            <a:ext cx="5074920" cy="2423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7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Implementation Approach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11018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Phased rollout prioritized speed to value while maintaining security controls.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94360" y="1965960"/>
            <a:ext cx="11018520" cy="4343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59536" y="2359152"/>
            <a:ext cx="201168" cy="20116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59E0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88720" y="2286000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Discovery and mapping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88720" y="2578608"/>
            <a:ext cx="5669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Stakeholder interviews, system inventory, policy mapping, role template design.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132320" y="2286000"/>
            <a:ext cx="1280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it matters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132320" y="2542032"/>
            <a:ext cx="4160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Aligns automation to real policies and clarifies ownership.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960120" y="2587752"/>
            <a:ext cx="0" cy="694944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59536" y="3364992"/>
            <a:ext cx="201168" cy="20116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59E0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188720" y="3291840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build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188720" y="3584448"/>
            <a:ext cx="5669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Triggers, validation, approvals, provisioning steps, retries, audit logging.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7132320" y="3291840"/>
            <a:ext cx="1280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it matters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7132320" y="3547872"/>
            <a:ext cx="4160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Creates a reliable workflow that is safe to rerun and easy to monitor.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960120" y="3593592"/>
            <a:ext cx="0" cy="694944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859536" y="4370832"/>
            <a:ext cx="201168" cy="20116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59E0B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188720" y="4297680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rollout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188720" y="4590288"/>
            <a:ext cx="5669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Limited department launch with daily monitoring and rapid tuning.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132320" y="4297680"/>
            <a:ext cx="1280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it matters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132320" y="4553712"/>
            <a:ext cx="4160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Finds edge cases early and builds confidence with measurable results.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960120" y="4599432"/>
            <a:ext cx="0" cy="694944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859536" y="5376672"/>
            <a:ext cx="201168" cy="20116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59E0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1188720" y="5303520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Scale and harden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1188720" y="5596128"/>
            <a:ext cx="5669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Broader role coverage, dashboards, runbooks, governance cadence.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7132320" y="5303520"/>
            <a:ext cx="1280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it matters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7132320" y="5559552"/>
            <a:ext cx="4160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Turns a pilot into an operational system that can grow with the org.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8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Security and Governance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11018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Automation only works when it is trusted. The workflow enforces policy, reduces risk, and provides transparency for audits and internal reviews.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94360" y="2057400"/>
            <a:ext cx="6492240" cy="4343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914400" y="2331720"/>
            <a:ext cx="5852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Controls built in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14400" y="2743200"/>
            <a:ext cx="5989320" cy="3474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Least privilege role templates with explicit group membership and license grants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Approval gates for sensitive access such as finance, customer data, and production systems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 validation on HR inputs to prevent misprovisioning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Audit logging for every action including who approved and when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Idempotent provisioning to avoid duplicates and conflicting state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Secret management via platform variables and scoped tokens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 access review hooks for periodic recertification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7269480" y="2057400"/>
            <a:ext cx="4343400" cy="4343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18120" y="2788920"/>
            <a:ext cx="3291840" cy="265176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7589520" y="5532120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Audit ready by design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7589520" y="5897880"/>
            <a:ext cx="3703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Approvals, logs, and safe reruns create trust in automation.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20116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219456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Automated Onboarding Flow Case Study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566928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658368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6601968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torchline.studio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9875520" y="660196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Page 9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9436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Technology and Integrations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417320"/>
            <a:ext cx="11018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Designed to fit your stack: HRIS, identity, core SaaS, and notifications.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94360" y="2057400"/>
            <a:ext cx="5806440" cy="4343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868680" y="2331720"/>
            <a:ext cx="5257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Reference implementation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68680" y="2788920"/>
            <a:ext cx="5257800" cy="3474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orchestration: Workato, Zapier, or custom Node and Python service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Identity and access: Okta or Azure Active Directory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HR source event: Workday, BambooHR, or Rippling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SaaS: email, chat, ticketing, documentation, CRM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store: Postgres or SQLite for job state and audit logs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Notifications: Slack and email with status links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629400" y="2057400"/>
            <a:ext cx="4983480" cy="4343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9050" dir="2700000">
              <a:srgbClr val="000000">
                <a:alpha val="1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6903720" y="2331720"/>
            <a:ext cx="4480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 integrations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903720" y="2880360"/>
            <a:ext cx="1124712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013448" y="2953512"/>
            <a:ext cx="90525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Workday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8193024" y="2880360"/>
            <a:ext cx="1207008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302752" y="2953512"/>
            <a:ext cx="987552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BambooHR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9564624" y="2880360"/>
            <a:ext cx="1207008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674352" y="2953512"/>
            <a:ext cx="987552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Rippling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6903720" y="3383280"/>
            <a:ext cx="877824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013448" y="3456432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Okta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7946136" y="3383280"/>
            <a:ext cx="1207008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055864" y="3456432"/>
            <a:ext cx="987552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Azure AD</a:t>
            </a:r>
            <a:endParaRPr lang="en-US" sz="1150" dirty="0"/>
          </a:p>
        </p:txBody>
      </p:sp>
      <p:sp>
        <p:nvSpPr>
          <p:cNvPr id="26" name="Shape 24"/>
          <p:cNvSpPr/>
          <p:nvPr/>
        </p:nvSpPr>
        <p:spPr>
          <a:xfrm>
            <a:off x="9317736" y="3383280"/>
            <a:ext cx="1828800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427464" y="3456432"/>
            <a:ext cx="160934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Google Workspace</a:t>
            </a:r>
            <a:endParaRPr lang="en-US" sz="1150" dirty="0"/>
          </a:p>
        </p:txBody>
      </p:sp>
      <p:sp>
        <p:nvSpPr>
          <p:cNvPr id="28" name="Shape 26"/>
          <p:cNvSpPr/>
          <p:nvPr/>
        </p:nvSpPr>
        <p:spPr>
          <a:xfrm>
            <a:off x="6903720" y="3886200"/>
            <a:ext cx="1618488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013448" y="3959352"/>
            <a:ext cx="1399032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Microsoft 365</a:t>
            </a:r>
            <a:endParaRPr lang="en-US" sz="1150" dirty="0"/>
          </a:p>
        </p:txBody>
      </p:sp>
      <p:sp>
        <p:nvSpPr>
          <p:cNvPr id="30" name="Shape 28"/>
          <p:cNvSpPr/>
          <p:nvPr/>
        </p:nvSpPr>
        <p:spPr>
          <a:xfrm>
            <a:off x="8686800" y="3886200"/>
            <a:ext cx="877824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796528" y="3959352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Jira</a:t>
            </a:r>
            <a:endParaRPr lang="en-US" sz="1150" dirty="0"/>
          </a:p>
        </p:txBody>
      </p:sp>
      <p:sp>
        <p:nvSpPr>
          <p:cNvPr id="32" name="Shape 30"/>
          <p:cNvSpPr/>
          <p:nvPr/>
        </p:nvSpPr>
        <p:spPr>
          <a:xfrm>
            <a:off x="9729216" y="3886200"/>
            <a:ext cx="1371600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9838944" y="3959352"/>
            <a:ext cx="115214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ServiceNow</a:t>
            </a:r>
            <a:endParaRPr lang="en-US" sz="1150" dirty="0"/>
          </a:p>
        </p:txBody>
      </p:sp>
      <p:sp>
        <p:nvSpPr>
          <p:cNvPr id="34" name="Shape 32"/>
          <p:cNvSpPr/>
          <p:nvPr/>
        </p:nvSpPr>
        <p:spPr>
          <a:xfrm>
            <a:off x="6903720" y="4389120"/>
            <a:ext cx="960120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013448" y="4462272"/>
            <a:ext cx="74066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Slack</a:t>
            </a:r>
            <a:endParaRPr lang="en-US" sz="1150" dirty="0"/>
          </a:p>
        </p:txBody>
      </p:sp>
      <p:sp>
        <p:nvSpPr>
          <p:cNvPr id="36" name="Shape 34"/>
          <p:cNvSpPr/>
          <p:nvPr/>
        </p:nvSpPr>
        <p:spPr>
          <a:xfrm>
            <a:off x="8028432" y="4389120"/>
            <a:ext cx="960120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8138160" y="4462272"/>
            <a:ext cx="74066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Teams</a:t>
            </a:r>
            <a:endParaRPr lang="en-US" sz="1150" dirty="0"/>
          </a:p>
        </p:txBody>
      </p:sp>
      <p:sp>
        <p:nvSpPr>
          <p:cNvPr id="38" name="Shape 36"/>
          <p:cNvSpPr/>
          <p:nvPr/>
        </p:nvSpPr>
        <p:spPr>
          <a:xfrm>
            <a:off x="9153144" y="4389120"/>
            <a:ext cx="1371600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9262872" y="4462272"/>
            <a:ext cx="115214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Confluence</a:t>
            </a:r>
            <a:endParaRPr lang="en-US" sz="1150" dirty="0"/>
          </a:p>
        </p:txBody>
      </p:sp>
      <p:sp>
        <p:nvSpPr>
          <p:cNvPr id="40" name="Shape 38"/>
          <p:cNvSpPr/>
          <p:nvPr/>
        </p:nvSpPr>
        <p:spPr>
          <a:xfrm>
            <a:off x="6903720" y="4892040"/>
            <a:ext cx="1042416" cy="365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7013448" y="4965192"/>
            <a:ext cx="8229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Notion</a:t>
            </a:r>
            <a:endParaRPr lang="en-US" sz="1150" dirty="0"/>
          </a:p>
        </p:txBody>
      </p:sp>
      <p:sp>
        <p:nvSpPr>
          <p:cNvPr id="42" name="Shape 40"/>
          <p:cNvSpPr/>
          <p:nvPr/>
        </p:nvSpPr>
        <p:spPr>
          <a:xfrm>
            <a:off x="6903720" y="6035040"/>
            <a:ext cx="4480560" cy="292608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BD38D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6903720" y="6053328"/>
            <a:ext cx="4480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Connector library is extensible for new apps.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Torchline</dc:creator>
  <cp:lastModifiedBy>Torchline</cp:lastModifiedBy>
  <cp:revision>1</cp:revision>
  <dcterms:created xsi:type="dcterms:W3CDTF">2025-12-17T02:27:59Z</dcterms:created>
  <dcterms:modified xsi:type="dcterms:W3CDTF">2025-12-17T02:27:59Z</dcterms:modified>
</cp:coreProperties>
</file>