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All visuals are user provided screenshots.
[/Sources]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study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1051560"/>
            <a:ext cx="649224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2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4200" dirty="0"/>
          </a:p>
        </p:txBody>
      </p:sp>
      <p:sp>
        <p:nvSpPr>
          <p:cNvPr id="7" name="Text 5"/>
          <p:cNvSpPr/>
          <p:nvPr/>
        </p:nvSpPr>
        <p:spPr>
          <a:xfrm>
            <a:off x="548640" y="1874520"/>
            <a:ext cx="6309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time consolidated view of burn rate and runway</a:t>
            </a:r>
            <a:endParaRPr lang="en-US" sz="1800" dirty="0"/>
          </a:p>
        </p:txBody>
      </p:sp>
      <p:sp>
        <p:nvSpPr>
          <p:cNvPr id="8" name="Shape 6"/>
          <p:cNvSpPr/>
          <p:nvPr/>
        </p:nvSpPr>
        <p:spPr>
          <a:xfrm>
            <a:off x="548640" y="2423160"/>
            <a:ext cx="1792224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31520" y="2496312"/>
            <a:ext cx="1517904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2569464" y="2423160"/>
            <a:ext cx="1280160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2752344" y="2496312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4078224" y="2423160"/>
            <a:ext cx="1536192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261104" y="2496312"/>
            <a:ext cx="1261872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7040880" y="960120"/>
            <a:ext cx="4572000" cy="44805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2700" dir="2700000">
              <a:srgbClr val="000000">
                <a:alpha val="12000"/>
              </a:srgbClr>
            </a:outerShdw>
          </a:effectLst>
        </p:spPr>
      </p:sp>
      <p:pic>
        <p:nvPicPr>
          <p:cNvPr id="15" name="Image 0" descr="/mnt/data/user-IFcCR0NGYpFEx7xwxBkfYFnT/f300be1514c14ac696178ad1a3a9ccf7/mnt/data/internal_financial_dashboard_card_no_hyphen.png">    </p:cNvPr>
          <p:cNvPicPr>
            <a:picLocks noChangeAspect="1"/>
          </p:cNvPicPr>
          <p:nvPr/>
        </p:nvPicPr>
        <p:blipFill>
          <a:blip r:embed="rId1"/>
          <a:srcRect l="0" r="0" t="5894" b="5894"/>
          <a:stretch/>
        </p:blipFill>
        <p:spPr>
          <a:xfrm>
            <a:off x="7086600" y="1005840"/>
            <a:ext cx="4480560" cy="438912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548640" y="3063240"/>
            <a:ext cx="6263640" cy="9601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713232" y="3227832"/>
            <a:ext cx="73152" cy="630936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59536" y="3209544"/>
            <a:ext cx="580644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it solves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859536" y="3483864"/>
            <a:ext cx="580644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single view of burn and runway with consistent definitions and fast refresh for leadership review</a:t>
            </a:r>
            <a:endParaRPr lang="en-US" sz="1100" dirty="0"/>
          </a:p>
        </p:txBody>
      </p:sp>
      <p:sp>
        <p:nvSpPr>
          <p:cNvPr id="20" name="Shape 17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Problem and context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 visibility was fragmented across spreadsheets and tools, slowing decisions about burn and runway.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8640" y="2148840"/>
            <a:ext cx="6492240" cy="42062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14400" y="2377440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Symptoms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2697480"/>
            <a:ext cx="5852160" cy="12782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reporting required manual stitching and repeated checks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 definitions differed across stakeholders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Changes in burn drivers were hard to explain quickly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 hoc questions created context switching for finance and ops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14400" y="4892040"/>
            <a:ext cx="5852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Constraints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14400" y="5212080"/>
            <a:ext cx="5852160" cy="10591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Multiple sources such as bank exports, accounting reports, payroll, and headcount plans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based access required for sensitive data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 moving environment with frequent budget updates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7406640" y="2148840"/>
            <a:ext cx="4297680" cy="420624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8000"/>
              </a:srgbClr>
            </a:outerShdw>
          </a:effectLst>
        </p:spPr>
      </p:sp>
      <p:pic>
        <p:nvPicPr>
          <p:cNvPr id="15" name="Image 0" descr="/mnt/data/user-IFcCR0NGYpFEx7xwxBkfYFnT/f300be1514c14ac696178ad1a3a9ccf7/mnt/data/ifd_case_study_render2-1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0" y="2240280"/>
            <a:ext cx="3108960" cy="4023360"/>
          </a:xfrm>
          <a:prstGeom prst="rect">
            <a:avLst/>
          </a:prstGeom>
        </p:spPr>
      </p:pic>
      <p:sp>
        <p:nvSpPr>
          <p:cNvPr id="16" name="Shape 13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Objectives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11155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an internal dashboard that answers three questions instantly.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8640" y="2148840"/>
            <a:ext cx="3566160" cy="15087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77240" y="2359152"/>
            <a:ext cx="411480" cy="41148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23544" y="2468880"/>
            <a:ext cx="118872" cy="20116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280160" y="230428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our burn right now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280160" y="2670048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Live view of spend trends and drivers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297680" y="2148840"/>
            <a:ext cx="3566160" cy="15087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26280" y="2359152"/>
            <a:ext cx="411480" cy="41148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672584" y="2468880"/>
            <a:ext cx="118872" cy="20116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029200" y="230428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is our runway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029200" y="2670048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Runway under current assumptions with scenario toggles</a:t>
            </a:r>
            <a:endParaRPr lang="en-US" sz="1200" dirty="0"/>
          </a:p>
        </p:txBody>
      </p:sp>
      <p:sp>
        <p:nvSpPr>
          <p:cNvPr id="19" name="Shape 17"/>
          <p:cNvSpPr/>
          <p:nvPr/>
        </p:nvSpPr>
        <p:spPr>
          <a:xfrm>
            <a:off x="8046720" y="2148840"/>
            <a:ext cx="3566160" cy="150876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8275320" y="2359152"/>
            <a:ext cx="411480" cy="41148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421624" y="2468880"/>
            <a:ext cx="118872" cy="20116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778240" y="2304288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changed since last week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778240" y="2670048"/>
            <a:ext cx="27432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 and drivers with traceable sources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548640" y="3977640"/>
            <a:ext cx="111556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Success metrics to track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777240" y="4343400"/>
            <a:ext cx="10972800" cy="1351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to prepare weekly finance review decreases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Fewer manual reconciliation steps per refresh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Stakeholders use consistent definitions for burn and runway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 down can trace each number back to source rows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Solution overview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111556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lightweight pipeline that centralizes inputs, standardizes metrics, and serves a fast internal dashboard.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40080" y="2011680"/>
            <a:ext cx="2240280" cy="777240"/>
          </a:xfrm>
          <a:prstGeom prst="roundRect">
            <a:avLst/>
          </a:prstGeom>
          <a:solidFill>
            <a:srgbClr val="EFF6FF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04672" y="2139696"/>
            <a:ext cx="19110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sources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04672" y="2377440"/>
            <a:ext cx="1911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Bank exports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Accounting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Payroll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2926080" y="2400300"/>
            <a:ext cx="22860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13" name="Shape 11"/>
          <p:cNvSpPr/>
          <p:nvPr/>
        </p:nvSpPr>
        <p:spPr>
          <a:xfrm>
            <a:off x="3200400" y="2011680"/>
            <a:ext cx="2240280" cy="777240"/>
          </a:xfrm>
          <a:prstGeom prst="roundRect">
            <a:avLst/>
          </a:prstGeom>
          <a:solidFill>
            <a:srgbClr val="F0FDFA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364992" y="2139696"/>
            <a:ext cx="19110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pipeline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3364992" y="2377440"/>
            <a:ext cx="1911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Standardization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Metrics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5486400" y="2400300"/>
            <a:ext cx="22860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17" name="Shape 15"/>
          <p:cNvSpPr/>
          <p:nvPr/>
        </p:nvSpPr>
        <p:spPr>
          <a:xfrm>
            <a:off x="5760720" y="2011680"/>
            <a:ext cx="2240280" cy="777240"/>
          </a:xfrm>
          <a:prstGeom prst="roundRect">
            <a:avLst/>
          </a:prstGeom>
          <a:solidFill>
            <a:srgbClr val="FDF2F8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925312" y="2139696"/>
            <a:ext cx="19110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5925312" y="2377440"/>
            <a:ext cx="1911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Scheduled refresh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Alerts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Permissions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8046720" y="2400300"/>
            <a:ext cx="228600" cy="0"/>
          </a:xfrm>
          <a:prstGeom prst="line">
            <a:avLst/>
          </a:prstGeom>
          <a:noFill/>
          <a:ln w="25400">
            <a:solidFill>
              <a:srgbClr val="64748B"/>
            </a:solidFill>
            <a:prstDash val="solid"/>
            <a:headEnd type="none"/>
            <a:tailEnd type="triangle"/>
          </a:ln>
        </p:spPr>
      </p:sp>
      <p:sp>
        <p:nvSpPr>
          <p:cNvPr id="21" name="Shape 19"/>
          <p:cNvSpPr/>
          <p:nvPr/>
        </p:nvSpPr>
        <p:spPr>
          <a:xfrm>
            <a:off x="8321040" y="2011680"/>
            <a:ext cx="2240280" cy="77724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485632" y="2139696"/>
            <a:ext cx="1911096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8485632" y="2377440"/>
            <a:ext cx="191109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Burn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Runway</a:t>
            </a:r>
            <a:endParaRPr lang="en-US" sz="1100" dirty="0"/>
          </a:p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Drivers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548640" y="3063240"/>
            <a:ext cx="5440680" cy="9601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713232" y="3227832"/>
            <a:ext cx="73152" cy="630936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59536" y="3209544"/>
            <a:ext cx="4983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Design principle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859536" y="3483864"/>
            <a:ext cx="4983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Deterministic validation first, then interpretation and narrative where needed</a:t>
            </a:r>
            <a:endParaRPr lang="en-US" sz="1100" dirty="0"/>
          </a:p>
        </p:txBody>
      </p:sp>
      <p:sp>
        <p:nvSpPr>
          <p:cNvPr id="28" name="Shape 26"/>
          <p:cNvSpPr/>
          <p:nvPr/>
        </p:nvSpPr>
        <p:spPr>
          <a:xfrm>
            <a:off x="6172200" y="3063240"/>
            <a:ext cx="5532120" cy="9601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6336792" y="3227832"/>
            <a:ext cx="73152" cy="630936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483096" y="3209544"/>
            <a:ext cx="507492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Operational principle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6483096" y="3483864"/>
            <a:ext cx="507492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Make refresh reliable and reviewable so humans keep control over decisions</a:t>
            </a:r>
            <a:endParaRPr lang="en-US" sz="1100" dirty="0"/>
          </a:p>
        </p:txBody>
      </p:sp>
      <p:sp>
        <p:nvSpPr>
          <p:cNvPr id="32" name="Shape 30"/>
          <p:cNvSpPr/>
          <p:nvPr/>
        </p:nvSpPr>
        <p:spPr>
          <a:xfrm>
            <a:off x="548640" y="4160520"/>
            <a:ext cx="11155680" cy="21488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pic>
        <p:nvPicPr>
          <p:cNvPr id="33" name="Image 0" descr="/mnt/data/user-IFcCR0NGYpFEx7xwxBkfYFnT/f300be1514c14ac696178ad1a3a9ccf7/mnt/data/internal_financial_dashboard_card_no_hyphe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487" y="4297680"/>
            <a:ext cx="1687985" cy="1874520"/>
          </a:xfrm>
          <a:prstGeom prst="rect">
            <a:avLst/>
          </a:prstGeom>
        </p:spPr>
      </p:pic>
      <p:sp>
        <p:nvSpPr>
          <p:cNvPr id="34" name="Shape 31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5" name="Text 32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features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features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548640" y="1920240"/>
            <a:ext cx="5669280" cy="43891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14400" y="2148840"/>
            <a:ext cx="5029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the dashboard provides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914400" y="2514600"/>
            <a:ext cx="5120640" cy="1584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time view of burn with trend context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Runway projections with scenario assumptions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 drivers that explain week over week change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Drill down and traceability to source data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based views for sensitive categories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516636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management signals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914400" y="5440680"/>
            <a:ext cx="5120640" cy="7962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Standard definitions and metric governance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Instrumentation plan for adoption and freshness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6492240" y="1920240"/>
            <a:ext cx="5212080" cy="4389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38100" dist="12700" dir="2700000">
              <a:srgbClr val="000000">
                <a:alpha val="10000"/>
              </a:srgbClr>
            </a:outerShdw>
          </a:effectLst>
        </p:spPr>
      </p:sp>
      <p:pic>
        <p:nvPicPr>
          <p:cNvPr id="14" name="Image 0" descr="/mnt/data/user-IFcCR0NGYpFEx7xwxBkfYFnT/f300be1514c14ac696178ad1a3a9ccf7/mnt/data/ifd_case_study_render2-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08471" y="2057400"/>
            <a:ext cx="3179618" cy="411480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Tools used</a:t>
            </a:r>
            <a:endParaRPr lang="en-US" sz="1800" dirty="0"/>
          </a:p>
        </p:txBody>
      </p:sp>
      <p:sp>
        <p:nvSpPr>
          <p:cNvPr id="9" name="Shape 7"/>
          <p:cNvSpPr/>
          <p:nvPr/>
        </p:nvSpPr>
        <p:spPr>
          <a:xfrm>
            <a:off x="548640" y="1874520"/>
            <a:ext cx="1408176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31520" y="1947672"/>
            <a:ext cx="1133856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185416" y="1874520"/>
            <a:ext cx="1920240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368296" y="1947672"/>
            <a:ext cx="164592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Automation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48640" y="2267712"/>
            <a:ext cx="1280160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731520" y="23408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React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2057400" y="2267712"/>
            <a:ext cx="1097280" cy="329184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240280" y="2340864"/>
            <a:ext cx="82296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48640" y="2697480"/>
            <a:ext cx="5669280" cy="361188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14400" y="2926080"/>
            <a:ext cx="5029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Implementation notes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4400" y="3246120"/>
            <a:ext cx="5120640" cy="1409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Ingest and normalize exports with schema validation and audit logs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Compute metrics in a deterministic layer to prevent definition drift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Automate refresh schedule and notify stakeholders on anomalies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 AI for narrative drafting and variance explanation with traceable references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Gate sensitive categories with role based access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6492240" y="1508760"/>
            <a:ext cx="5212080" cy="480060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8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6812280" y="1737360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 sequence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812280" y="2057400"/>
            <a:ext cx="4663440" cy="14097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burn and runway formulas with stakeholders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 up ingestion and validation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 MVP dashboard with core views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driver explanations and drill down</a:t>
            </a:r>
            <a:endParaRPr lang="en-US" sz="14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 alerts, permissions, and logging</a:t>
            </a:r>
            <a:endParaRPr lang="en-US" sz="1400" dirty="0"/>
          </a:p>
        </p:txBody>
      </p:sp>
      <p:sp>
        <p:nvSpPr>
          <p:cNvPr id="23" name="Shape 21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Outcomes and impact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1115568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Delivered a repeatable reporting surface with consistent definitions and faster access to decision ready numbers.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8640" y="2286000"/>
            <a:ext cx="3566160" cy="13716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868680" y="248716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 source of truth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68680" y="2852928"/>
            <a:ext cx="3017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Unified inputs and standardized metrics reduce confusion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4297680" y="2286000"/>
            <a:ext cx="3566160" cy="13716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4617720" y="248716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Faster leadership review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617720" y="2852928"/>
            <a:ext cx="3017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Less time assembling and reconciling weekly views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8046720" y="2286000"/>
            <a:ext cx="3566160" cy="137160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8366760" y="2487168"/>
            <a:ext cx="3017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Driver transparency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366760" y="2852928"/>
            <a:ext cx="301752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 and drill down improves trust and actionability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548640" y="3931920"/>
            <a:ext cx="11155680" cy="2377440"/>
          </a:xfrm>
          <a:prstGeom prst="roundRect">
            <a:avLst/>
          </a:prstGeom>
          <a:solidFill>
            <a:srgbClr val="FFF7ED"/>
          </a:solidFill>
          <a:ln w="12700">
            <a:solidFill>
              <a:srgbClr val="FDBA74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914400" y="4160520"/>
            <a:ext cx="1042416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What I would measure next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914400" y="4526280"/>
            <a:ext cx="10607040" cy="12782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active stakeholders and view frequency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 from refresh to finance review completion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Number of questions resolved via drill down without manual follow ups</a:t>
            </a:r>
            <a:endParaRPr lang="en-US" sz="15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5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freshness and validation failure rate</a:t>
            </a: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54864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155448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92240" y="155448"/>
            <a:ext cx="51206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2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Financial Dashboard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6492240" y="384048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steps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548640" y="868680"/>
            <a:ext cx="111556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Next iterations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548640" y="1444752"/>
            <a:ext cx="1005840" cy="64008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8640" y="1508760"/>
            <a:ext cx="111556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clear roadmap to deepen accuracy, explainability, and adoption.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8640" y="2057400"/>
            <a:ext cx="11155680" cy="306324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14400" y="2286000"/>
            <a:ext cx="10424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Roadmap</a:t>
            </a:r>
            <a:endParaRPr lang="en-US" sz="1800" dirty="0"/>
          </a:p>
        </p:txBody>
      </p:sp>
      <p:sp>
        <p:nvSpPr>
          <p:cNvPr id="11" name="Text 9"/>
          <p:cNvSpPr/>
          <p:nvPr/>
        </p:nvSpPr>
        <p:spPr>
          <a:xfrm>
            <a:off x="914400" y="2606040"/>
            <a:ext cx="10607040" cy="1584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Scenario builder for hiring and vendor commitments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Variance explanations linked to tagged transactions and categories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Alerts for threshold breaches and unusual spend patterns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 serve export and audit trail for finance controls</a:t>
            </a:r>
            <a:endParaRPr lang="en-US" sz="1600" dirty="0"/>
          </a:p>
          <a:p>
            <a:pPr marL="228600" indent="-228600">
              <a:spcAft>
                <a:spcPts val="600"/>
              </a:spcAft>
              <a:buSzPct val="100000"/>
              <a:buChar char="•"/>
            </a:pPr>
            <a:r>
              <a:rPr lang="en-US" sz="1600" dirty="0">
                <a:solidFill>
                  <a:srgbClr val="3341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based personalization for founders, finance, and ops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48640" y="5349240"/>
            <a:ext cx="11155680" cy="960120"/>
          </a:xfrm>
          <a:prstGeom prst="round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25400" dist="12700" dir="2700000">
              <a:srgbClr val="000000">
                <a:alpha val="10000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713232" y="5513832"/>
            <a:ext cx="73152" cy="630936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59536" y="5495544"/>
            <a:ext cx="106984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F17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Want a similar build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59536" y="5769864"/>
            <a:ext cx="106984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can prototype and ship dashboards, internal tools, and AI assisted workflows designed for real operating constraints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0" y="6537960"/>
            <a:ext cx="12188952" cy="0"/>
          </a:xfrm>
          <a:prstGeom prst="line">
            <a:avLst/>
          </a:prstGeom>
          <a:noFill/>
          <a:ln w="12700">
            <a:solidFill>
              <a:srgbClr val="E2E8F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48640" y="6611112"/>
            <a:ext cx="548640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 case study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6492240" y="6611112"/>
            <a:ext cx="5120640" cy="1828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Torchline Solutions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Torchline Solutions</dc:creator>
  <cp:lastModifiedBy>Torchline Solutions</cp:lastModifiedBy>
  <cp:revision>1</cp:revision>
  <dcterms:created xsi:type="dcterms:W3CDTF">2025-12-17T01:16:05Z</dcterms:created>
  <dcterms:modified xsi:type="dcterms:W3CDTF">2025-12-17T01:16:05Z</dcterms:modified>
</cp:coreProperties>
</file>